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  <p:sldMasterId id="2147483720" r:id="rId2"/>
  </p:sldMasterIdLst>
  <p:notesMasterIdLst>
    <p:notesMasterId r:id="rId17"/>
  </p:notesMasterIdLst>
  <p:handoutMasterIdLst>
    <p:handoutMasterId r:id="rId18"/>
  </p:handoutMasterIdLst>
  <p:sldIdLst>
    <p:sldId id="288" r:id="rId3"/>
    <p:sldId id="291" r:id="rId4"/>
    <p:sldId id="290" r:id="rId5"/>
    <p:sldId id="289" r:id="rId6"/>
    <p:sldId id="292" r:id="rId7"/>
    <p:sldId id="300" r:id="rId8"/>
    <p:sldId id="301" r:id="rId9"/>
    <p:sldId id="299" r:id="rId10"/>
    <p:sldId id="293" r:id="rId11"/>
    <p:sldId id="294" r:id="rId12"/>
    <p:sldId id="295" r:id="rId13"/>
    <p:sldId id="296" r:id="rId14"/>
    <p:sldId id="297" r:id="rId15"/>
    <p:sldId id="298" r:id="rId16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4496"/>
    <a:srgbClr val="9E5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77" autoAdjust="0"/>
    <p:restoredTop sz="77247" autoAdjust="0"/>
  </p:normalViewPr>
  <p:slideViewPr>
    <p:cSldViewPr>
      <p:cViewPr varScale="1">
        <p:scale>
          <a:sx n="94" d="100"/>
          <a:sy n="94" d="100"/>
        </p:scale>
        <p:origin x="80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9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672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972561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>
            <a:off x="1623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C9B6F397-9295-4C9F-B4B0-31BF9D08FE68}" type="datetimeFigureOut">
              <a:rPr lang="he-IL" smtClean="0"/>
              <a:pPr/>
              <a:t>ו'.כסלו.תש"פ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>
            <a:off x="3972561" y="8829966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>
            <a:off x="1623" y="8829966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BBE2A6A1-1652-41B2-B665-7F46B35F79A1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182461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972561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623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543B7BDA-9DDC-4E4C-973D-E4A3E66645CD}" type="datetimeFigureOut">
              <a:rPr lang="he-IL" smtClean="0"/>
              <a:pPr/>
              <a:t>ו'.כסלו.תש"פ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972561" y="8829966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623" y="8829966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C8C92D0D-AF30-4211-86C4-A3B87597F349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71792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92D0D-AF30-4211-86C4-A3B87597F349}" type="slidenum">
              <a:rPr lang="he-IL" smtClean="0"/>
              <a:pPr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98143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C92D0D-AF30-4211-86C4-A3B87597F349}" type="slidenum">
              <a:rPr lang="he-IL" smtClean="0"/>
              <a:pPr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2024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r>
              <a:rPr lang="he-IL" dirty="0"/>
              <a:t>נרחיב בהמשך – מדובר באות מונחת + </a:t>
            </a:r>
            <a:r>
              <a:rPr lang="he-IL" dirty="0" err="1"/>
              <a:t>בקסקטרינג</a:t>
            </a:r>
            <a:r>
              <a:rPr lang="he-IL" dirty="0"/>
              <a:t> – פיזור לא ישיר של האור בתווך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2D0D-AF30-4211-86C4-A3B87597F349}" type="slidenum">
              <a:rPr lang="he-IL" smtClean="0"/>
              <a:pPr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65157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2D0D-AF30-4211-86C4-A3B87597F349}" type="slidenum">
              <a:rPr lang="he-IL" smtClean="0"/>
              <a:pPr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108283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algn="l" defTabSz="914400" rtl="0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2D0D-AF30-4211-86C4-A3B87597F349}" type="slidenum">
              <a:rPr lang="he-IL" smtClean="0"/>
              <a:pPr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0749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algn="l" defTabSz="914400" rtl="0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2D0D-AF30-4211-86C4-A3B87597F349}" type="slidenum">
              <a:rPr lang="he-IL" smtClean="0"/>
              <a:pPr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55185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2D0D-AF30-4211-86C4-A3B87597F349}" type="slidenum">
              <a:rPr lang="he-IL" smtClean="0"/>
              <a:pPr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4410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00800" y="6324600"/>
            <a:ext cx="2133600" cy="365125"/>
          </a:xfrm>
        </p:spPr>
        <p:txBody>
          <a:bodyPr/>
          <a:lstStyle/>
          <a:p>
            <a:r>
              <a:rPr lang="en-US" dirty="0"/>
              <a:t>#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4451"/>
            <a:ext cx="981824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09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56542-D9EF-48CC-BC80-FC1900A669A7}" type="datetime1">
              <a:rPr lang="en-US" smtClean="0"/>
              <a:t>12/4/19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76723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EFEE3-D9E9-4AB3-8B20-D4EE39595C09}" type="datetime1">
              <a:rPr lang="en-US" smtClean="0"/>
              <a:t>12/4/19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01793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2761F-557A-4807-80CD-0BD2CB8DEBF4}" type="datetime1">
              <a:rPr lang="en-US" smtClean="0"/>
              <a:t>12/4/19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452061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2B448-3344-458D-B2D5-1F6C9A624F64}" type="datetime1">
              <a:rPr lang="en-US" smtClean="0"/>
              <a:t>12/4/19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335967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7E48E-29E1-4C50-A1E6-811F23A97FB3}" type="datetime1">
              <a:rPr lang="en-US" smtClean="0"/>
              <a:t>12/4/19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343779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5C0F-2B2B-41CD-8013-10786DEC1461}" type="datetime1">
              <a:rPr lang="en-US" smtClean="0"/>
              <a:t>12/4/19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563274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DA382-9CD8-4548-8F8F-7A5CC1B3B114}" type="datetime1">
              <a:rPr lang="en-US" smtClean="0"/>
              <a:t>12/4/19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531567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F121F-C50D-4985-8744-3D2413CEF662}" type="datetime1">
              <a:rPr lang="en-US" smtClean="0"/>
              <a:t>12/4/19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771742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038E-4474-40A7-9EC7-E1F16D952348}" type="datetime1">
              <a:rPr lang="en-US" smtClean="0"/>
              <a:t>12/4/19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257067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91E7F-4345-49D1-959B-456DEDBD8939}" type="datetime1">
              <a:rPr lang="en-US" smtClean="0"/>
              <a:t>12/4/19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62268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 rtl="0">
              <a:defRPr/>
            </a:lvl1pPr>
          </a:lstStyle>
          <a:p>
            <a:r>
              <a:rPr lang="en-US" dirty="0"/>
              <a:t>Click to edit Master title style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 rtl="0">
              <a:defRPr/>
            </a:lvl1pPr>
            <a:lvl2pPr algn="l" rtl="0">
              <a:defRPr/>
            </a:lvl2pPr>
            <a:lvl3pPr algn="l" rtl="0">
              <a:defRPr/>
            </a:lvl3pPr>
            <a:lvl4pPr algn="l" rtl="0">
              <a:defRPr/>
            </a:lvl4pPr>
            <a:lvl5pPr algn="l" rtl="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he-I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C0B7-AB0D-4AF9-9C80-529313F012B2}" type="datetime1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4451"/>
            <a:ext cx="981824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3523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C417-AECC-4DE4-923C-9598FC7789CF}" type="datetime1">
              <a:rPr lang="en-US" smtClean="0"/>
              <a:t>12/4/19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3373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785EA-53FD-4C02-B228-D6173C771455}" type="datetime1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14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CC226-1649-43B1-904E-445575F6D843}" type="datetime1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448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DB346-1C98-4D7A-A038-42C7D81BCC74}" type="datetime1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264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957FA-2192-4D30-85F4-50FCBB8906EA}" type="datetime1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10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9A04D-59DB-4F0E-946B-E60EE2804D19}" type="datetime1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52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5BB7-0D1F-422E-A439-E3D10FFFF50C}" type="datetime1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0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E77E2-D56A-4D13-B852-5E12B4B66FD9}" type="datetime1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99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he-I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82F35-29BF-4127-A4F3-CE8B20D358F7}" type="datetime1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D9778-10B4-40FB-B4E4-44FA89A8663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4451"/>
            <a:ext cx="981824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61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6" r:id="rId6"/>
    <p:sldLayoutId id="2147483717" r:id="rId7"/>
    <p:sldLayoutId id="2147483718" r:id="rId8"/>
    <p:sldLayoutId id="2147483719" r:id="rId9"/>
  </p:sldLayoutIdLst>
  <p:hf hdr="0" ftr="0" dt="0"/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1CCEF1-EE7E-44FC-9507-6A3208406B1E}" type="datetime1">
              <a:rPr lang="en-US" smtClean="0"/>
              <a:t>12/4/19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1A10B0-462A-4BAD-8F21-E79558A17AB5}" type="slidenum">
              <a:rPr lang="he-IL" smtClean="0"/>
              <a:pPr/>
              <a:t>‹#›</a:t>
            </a:fld>
            <a:endParaRPr lang="he-IL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4451"/>
            <a:ext cx="981824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454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ftr="0" dt="0"/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752600" y="2004787"/>
            <a:ext cx="8750478" cy="1369670"/>
          </a:xfrm>
        </p:spPr>
        <p:txBody>
          <a:bodyPr>
            <a:normAutofit fontScale="90000"/>
          </a:bodyPr>
          <a:lstStyle/>
          <a:p>
            <a:pPr rtl="0"/>
            <a:r>
              <a:rPr lang="en-US" sz="2400" dirty="0">
                <a:solidFill>
                  <a:srgbClr val="002060"/>
                </a:solidFill>
              </a:rPr>
              <a:t>Midterm Presentation</a:t>
            </a:r>
            <a:br>
              <a:rPr lang="en-US" sz="2400" dirty="0">
                <a:solidFill>
                  <a:srgbClr val="002060"/>
                </a:solidFill>
              </a:rPr>
            </a:br>
            <a:br>
              <a:rPr lang="en-US" sz="2400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Color restoration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of underwater images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810000"/>
            <a:ext cx="7385228" cy="3194733"/>
          </a:xfrm>
        </p:spPr>
        <p:txBody>
          <a:bodyPr>
            <a:noAutofit/>
          </a:bodyPr>
          <a:lstStyle/>
          <a:p>
            <a:pPr algn="l" rtl="0"/>
            <a:r>
              <a:rPr lang="en-US" sz="2400" u="sng" dirty="0">
                <a:solidFill>
                  <a:srgbClr val="002060"/>
                </a:solidFill>
              </a:rPr>
              <a:t>Students:</a:t>
            </a:r>
            <a:r>
              <a:rPr lang="en-US" sz="2400" dirty="0">
                <a:solidFill>
                  <a:srgbClr val="002060"/>
                </a:solidFill>
              </a:rPr>
              <a:t> Ofer Hazut, Amir Saad</a:t>
            </a:r>
          </a:p>
          <a:p>
            <a:pPr algn="l" rtl="0"/>
            <a:r>
              <a:rPr lang="en-US" sz="2400" u="sng" dirty="0">
                <a:solidFill>
                  <a:srgbClr val="002060"/>
                </a:solidFill>
              </a:rPr>
              <a:t>Supervisor</a:t>
            </a:r>
            <a:r>
              <a:rPr lang="en-US" sz="2400" dirty="0">
                <a:solidFill>
                  <a:srgbClr val="002060"/>
                </a:solidFill>
              </a:rPr>
              <a:t>: </a:t>
            </a:r>
            <a:r>
              <a:rPr lang="en-US" sz="2400" dirty="0" err="1">
                <a:solidFill>
                  <a:srgbClr val="002060"/>
                </a:solidFill>
              </a:rPr>
              <a:t>Tali</a:t>
            </a:r>
            <a:r>
              <a:rPr lang="en-US" sz="2400" dirty="0">
                <a:solidFill>
                  <a:srgbClr val="002060"/>
                </a:solidFill>
              </a:rPr>
              <a:t> </a:t>
            </a:r>
            <a:r>
              <a:rPr lang="en-US" sz="2400" dirty="0" err="1">
                <a:solidFill>
                  <a:srgbClr val="002060"/>
                </a:solidFill>
              </a:rPr>
              <a:t>Treibitz</a:t>
            </a:r>
            <a:r>
              <a:rPr lang="en-US" sz="2400" dirty="0">
                <a:solidFill>
                  <a:srgbClr val="002060"/>
                </a:solidFill>
              </a:rPr>
              <a:t> PhD</a:t>
            </a:r>
          </a:p>
          <a:p>
            <a:pPr algn="l" rtl="0"/>
            <a:endParaRPr lang="he-IL" sz="1800" dirty="0"/>
          </a:p>
          <a:p>
            <a:pPr algn="l" rtl="0"/>
            <a:r>
              <a:rPr lang="en-US" sz="2000" dirty="0">
                <a:solidFill>
                  <a:srgbClr val="002060"/>
                </a:solidFill>
                <a:cs typeface="+mj-cs"/>
              </a:rPr>
              <a:t>Context: Project B</a:t>
            </a:r>
          </a:p>
          <a:p>
            <a:pPr algn="l" rtl="0"/>
            <a:r>
              <a:rPr lang="en-US" sz="2000" dirty="0">
                <a:solidFill>
                  <a:srgbClr val="002060"/>
                </a:solidFill>
                <a:cs typeface="+mj-cs"/>
              </a:rPr>
              <a:t>Semester: Spring,  2019</a:t>
            </a:r>
          </a:p>
          <a:p>
            <a:pPr algn="l" rtl="0"/>
            <a:r>
              <a:rPr lang="en-US" sz="2000" dirty="0">
                <a:solidFill>
                  <a:srgbClr val="002060"/>
                </a:solidFill>
                <a:cs typeface="+mj-cs"/>
              </a:rPr>
              <a:t>Date:   Dec 2019 </a:t>
            </a:r>
            <a:endParaRPr lang="he-IL" sz="2000" dirty="0">
              <a:solidFill>
                <a:srgbClr val="002060"/>
              </a:solidFill>
              <a:cs typeface="+mj-cs"/>
            </a:endParaRPr>
          </a:p>
          <a:p>
            <a:pPr algn="l" rtl="0"/>
            <a:endParaRPr lang="en-US" sz="1200" dirty="0">
              <a:solidFill>
                <a:srgbClr val="002060"/>
              </a:solidFill>
            </a:endParaRPr>
          </a:p>
          <a:p>
            <a:pPr algn="l" rtl="0"/>
            <a:endParaRPr lang="en-US" sz="2400" dirty="0">
              <a:solidFill>
                <a:srgbClr val="002060"/>
              </a:solidFill>
            </a:endParaRPr>
          </a:p>
          <a:p>
            <a:pPr algn="l" rtl="0"/>
            <a:endParaRPr lang="en-US" sz="2400" dirty="0"/>
          </a:p>
          <a:p>
            <a:pPr algn="l" rtl="0"/>
            <a:endParaRPr lang="he-IL" sz="2400" dirty="0"/>
          </a:p>
          <a:p>
            <a:pPr algn="l" rtl="0"/>
            <a:endParaRPr lang="en-US" sz="2400" dirty="0"/>
          </a:p>
          <a:p>
            <a:pPr algn="l" rtl="0"/>
            <a:endParaRPr lang="en-US" sz="2400" dirty="0"/>
          </a:p>
          <a:p>
            <a:pPr algn="l" rtl="0"/>
            <a:endParaRPr lang="en-US" sz="2400" dirty="0"/>
          </a:p>
          <a:p>
            <a:pPr algn="l" rtl="0"/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538"/>
            <a:ext cx="8860441" cy="1631156"/>
          </a:xfrm>
          <a:prstGeom prst="rect">
            <a:avLst/>
          </a:prstGeom>
        </p:spPr>
      </p:pic>
      <p:pic>
        <p:nvPicPr>
          <p:cNvPr id="1025" name="Picture 1" descr="page1image2101727328">
            <a:extLst>
              <a:ext uri="{FF2B5EF4-FFF2-40B4-BE49-F238E27FC236}">
                <a16:creationId xmlns:a16="http://schemas.microsoft.com/office/drawing/2014/main" id="{9A00C9EB-986D-F54D-84E4-D022807DD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1600200"/>
            <a:ext cx="3632739" cy="4843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076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Chosen solution: details</a:t>
            </a:r>
            <a:endParaRPr lang="he-IL" dirty="0">
              <a:solidFill>
                <a:srgbClr val="00206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62500" lnSpcReduction="20000"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  <m:sup>
                            <m: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p>
                        </m:sSubSup>
                        <m:d>
                          <m:dPr>
                            <m:ctrlP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b="1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𝒗</m:t>
                                </m:r>
                              </m:e>
                              <m:sub>
                                <m:r>
                                  <a:rPr lang="en-US" b="1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𝑫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sup>
                    </m:sSup>
                    <m:r>
                      <a:rPr lang="en-US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</m:sSubSup>
                    <m:d>
                      <m:dPr>
                        <m:ctrlP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Sup>
                              <m:sSubSupPr>
                                <m:ctrlPr>
                                  <a:rPr lang="en-US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p>
                            </m:sSubSup>
                            <m:d>
                              <m:dPr>
                                <m:ctrlPr>
                                  <a:rPr lang="en-US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b="1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𝒗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𝑩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e>
                    </m:d>
                  </m:oMath>
                </a14:m>
                <a:br>
                  <a:rPr lang="en-US" b="0" dirty="0">
                    <a:solidFill>
                      <a:srgbClr val="002060"/>
                    </a:solidFill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r>
                      <a:rPr lang="en-US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𝜌</m:t>
                        </m:r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d>
                  </m:oMath>
                </a14:m>
                <a:br>
                  <a:rPr lang="en-US" dirty="0">
                    <a:solidFill>
                      <a:srgbClr val="002060"/>
                    </a:solidFill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d>
                  </m:oMath>
                </a14:m>
                <a:br>
                  <a:rPr lang="en-US" dirty="0">
                    <a:solidFill>
                      <a:srgbClr val="002060"/>
                    </a:solidFill>
                  </a:rPr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bSup>
                    <m:r>
                      <a:rPr lang="en-US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unc>
                          <m:funcPr>
                            <m:ctrlPr>
                              <a:rPr lang="en-US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nary>
                                      <m:naryPr>
                                        <m:limLoc m:val="undOvr"/>
                                        <m:ctrlPr>
                                          <a:rPr lang="en-US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sub>
                                      <m:sup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sup>
                                      <m:e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𝑆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</m:d>
                                        <m:r>
                                          <a:rPr lang="en-US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𝜌</m:t>
                                        </m:r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</m:d>
                                        <m:r>
                                          <a:rPr lang="en-US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𝐸</m:t>
                                        </m:r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</m:d>
                                        <m:sSup>
                                          <m:sSup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US" i="1">
                                                    <a:solidFill>
                                                      <a:srgbClr val="002060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b="0" i="1" smtClean="0">
                                                    <a:solidFill>
                                                      <a:srgbClr val="002060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𝜆</m:t>
                                                </m:r>
                                              </m:e>
                                            </m:d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𝑧</m:t>
                                            </m:r>
                                          </m:sup>
                                        </m:sSup>
                                        <m:r>
                                          <a:rPr lang="en-US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  <m:r>
                                          <a:rPr lang="en-US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</m:nary>
                                  </m:num>
                                  <m:den>
                                    <m:nary>
                                      <m:naryPr>
                                        <m:limLoc m:val="undOvr"/>
                                        <m:ctrlPr>
                                          <a:rPr lang="en-US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sub>
                                      <m:sup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sup>
                                      <m:e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𝑆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</m:d>
                                        <m:r>
                                          <a:rPr lang="en-US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𝜌</m:t>
                                        </m:r>
                                        <m:d>
                                          <m:d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</m:d>
                                        <m:r>
                                          <a:rPr lang="en-US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𝐸</m:t>
                                        </m:r>
                                        <m:d>
                                          <m:d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</m:d>
                                        <m:sSup>
                                          <m:sSup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US" i="1">
                                                    <a:solidFill>
                                                      <a:srgbClr val="002060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i="1">
                                                    <a:solidFill>
                                                      <a:srgbClr val="002060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𝜆</m:t>
                                                </m:r>
                                              </m:e>
                                            </m:d>
                                            <m:d>
                                              <m:dPr>
                                                <m:ctrlPr>
                                                  <a:rPr lang="en-US" b="0" i="1" smtClean="0">
                                                    <a:solidFill>
                                                      <a:srgbClr val="002060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i="1">
                                                    <a:solidFill>
                                                      <a:srgbClr val="002060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𝑧</m:t>
                                                </m:r>
                                                <m:r>
                                                  <a:rPr lang="en-US" b="0" i="1" smtClean="0">
                                                    <a:solidFill>
                                                      <a:srgbClr val="002060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+</m:t>
                                                </m:r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 b="0" i="0" smtClean="0">
                                                    <a:solidFill>
                                                      <a:srgbClr val="002060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Δ</m:t>
                                                </m:r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 b="0" i="0" smtClean="0">
                                                    <a:solidFill>
                                                      <a:srgbClr val="002060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z</m:t>
                                                </m:r>
                                              </m:e>
                                            </m:d>
                                          </m:sup>
                                        </m:sSup>
                                        <m:r>
                                          <a:rPr lang="en-US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  <m:r>
                                          <a:rPr lang="en-US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</m:nary>
                                  </m:den>
                                </m:f>
                              </m:e>
                            </m:d>
                          </m:e>
                        </m:func>
                      </m:num>
                      <m:den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den>
                    </m:f>
                  </m:oMath>
                </a14:m>
                <a:br>
                  <a:rPr lang="en-US" b="0" dirty="0">
                    <a:solidFill>
                      <a:srgbClr val="002060"/>
                    </a:solidFill>
                  </a:rPr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p>
                    </m:sSubSup>
                    <m:r>
                      <a:rPr lang="en-US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unc>
                          <m:funcPr>
                            <m:ctrlPr>
                              <a:rPr lang="en-US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f>
                                  <m:fPr>
                                    <m:ctrlPr>
                                      <a:rPr lang="en-US" i="1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nary>
                                      <m:naryPr>
                                        <m:limLoc m:val="undOvr"/>
                                        <m:ctrlPr>
                                          <a:rPr lang="en-US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sub>
                                      <m:sup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sup>
                                      <m:e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𝑆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</m:d>
                                        <m:sSup>
                                          <m:sSupPr>
                                            <m:ctrlP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𝐵</m:t>
                                            </m:r>
                                          </m:e>
                                          <m:sup>
                                            <m:r>
                                              <a:rPr lang="en-US" b="0" i="1" smtClean="0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∞</m:t>
                                            </m:r>
                                          </m:sup>
                                        </m:sSup>
                                        <m:d>
                                          <m:d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</m:d>
                                        <m:r>
                                          <a:rPr lang="en-US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US" i="1">
                                                    <a:solidFill>
                                                      <a:srgbClr val="002060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i="1">
                                                    <a:solidFill>
                                                      <a:srgbClr val="002060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𝜆</m:t>
                                                </m:r>
                                              </m:e>
                                            </m:d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𝑧</m:t>
                                            </m:r>
                                          </m:sup>
                                        </m:sSup>
                                        <m:r>
                                          <a:rPr lang="en-US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  <m:r>
                                          <a:rPr lang="en-US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  <m:r>
                                          <a:rPr lang="en-US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</m:nary>
                                  </m:num>
                                  <m:den>
                                    <m:nary>
                                      <m:naryPr>
                                        <m:limLoc m:val="undOvr"/>
                                        <m:ctrlPr>
                                          <a:rPr lang="en-US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sub>
                                      <m:sup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sup>
                                      <m:e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𝑆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</m:d>
                                        <m:sSup>
                                          <m:sSup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𝐵</m:t>
                                            </m:r>
                                          </m:e>
                                          <m:sup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∞</m:t>
                                            </m:r>
                                          </m:sup>
                                        </m:sSup>
                                        <m:d>
                                          <m:dPr>
                                            <m:ctrlP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rgbClr val="00206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𝜆</m:t>
                                            </m:r>
                                          </m:e>
                                        </m:d>
                                        <m:r>
                                          <a:rPr lang="en-US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  <m:r>
                                          <a:rPr lang="en-US" i="1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</m:nary>
                                  </m:den>
                                </m:f>
                              </m:e>
                            </m:d>
                          </m:e>
                        </m:func>
                      </m:num>
                      <m:den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den>
                    </m:f>
                  </m:oMath>
                </a14:m>
                <a:endParaRPr lang="en-US" b="0" dirty="0">
                  <a:solidFill>
                    <a:srgbClr val="002060"/>
                  </a:solidFill>
                </a:endParaRPr>
              </a:p>
              <a:p>
                <a:r>
                  <a:rPr lang="en-US" dirty="0">
                    <a:solidFill>
                      <a:srgbClr val="002060"/>
                    </a:solidFill>
                  </a:rPr>
                  <a:t>Explanations of the solution and the block diagram from the previous slide – </a:t>
                </a:r>
              </a:p>
              <a:p>
                <a:pPr marL="0" indent="0">
                  <a:buNone/>
                </a:pPr>
                <a:endParaRPr lang="he-IL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72" r="-926" b="-2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36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Results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Present your results – the output of your system with comparison to other systems so you can show what you do better than others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876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Summary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A short summary of the work – main points in the implementation , achievements, original contribution etc.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14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Conclusions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Explain in short what can be learned from your results, future work you think can be done etc. 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949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615" y="228600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References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Only </a:t>
            </a:r>
            <a:r>
              <a:rPr lang="en-US" u="sng" dirty="0">
                <a:solidFill>
                  <a:srgbClr val="002060"/>
                </a:solidFill>
              </a:rPr>
              <a:t>most important references</a:t>
            </a:r>
            <a:r>
              <a:rPr lang="en-US" dirty="0">
                <a:solidFill>
                  <a:srgbClr val="002060"/>
                </a:solidFill>
              </a:rPr>
              <a:t> should be mentioned here, in the following form: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[#] Author name(s), Title, Publisher (conference/Magazine) , Year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02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Presentation Outline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In this slide you put the general outline of the coming presentation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217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Project Goal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Recovering color of underwater images, exploring both parametric and non-parametric methods,  based on the methods presented in an article by </a:t>
            </a:r>
            <a:r>
              <a:rPr lang="en-US" dirty="0" err="1">
                <a:solidFill>
                  <a:srgbClr val="002060"/>
                </a:solidFill>
              </a:rPr>
              <a:t>Akkaynak</a:t>
            </a:r>
            <a:r>
              <a:rPr lang="en-US" dirty="0">
                <a:solidFill>
                  <a:srgbClr val="002060"/>
                </a:solidFill>
              </a:rPr>
              <a:t> and </a:t>
            </a:r>
            <a:r>
              <a:rPr lang="en-US" dirty="0" err="1">
                <a:solidFill>
                  <a:srgbClr val="002060"/>
                </a:solidFill>
              </a:rPr>
              <a:t>Treibitz</a:t>
            </a:r>
            <a:r>
              <a:rPr lang="en-US" dirty="0">
                <a:solidFill>
                  <a:srgbClr val="002060"/>
                </a:solidFill>
              </a:rPr>
              <a:t>.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7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Background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Underwater images suffer from color degradation caused by attenuation and backscattering</a:t>
            </a:r>
          </a:p>
          <a:p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00EC27D-569A-1349-AB66-0D69E65E6E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588" y="3001963"/>
            <a:ext cx="368106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3BEFC86-FC46-DE45-AF01-421E5B16353F}"/>
                  </a:ext>
                </a:extLst>
              </p:cNvPr>
              <p:cNvSpPr/>
              <p:nvPr/>
            </p:nvSpPr>
            <p:spPr>
              <a:xfrm>
                <a:off x="894352" y="4114800"/>
                <a:ext cx="2971800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sz="280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8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sz="28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3BEFC86-FC46-DE45-AF01-421E5B1635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352" y="4114800"/>
                <a:ext cx="2971800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13E82479-16FB-E54B-879C-2A52DAEFB2AB}"/>
              </a:ext>
            </a:extLst>
          </p:cNvPr>
          <p:cNvSpPr/>
          <p:nvPr/>
        </p:nvSpPr>
        <p:spPr>
          <a:xfrm>
            <a:off x="3122922" y="5967826"/>
            <a:ext cx="20170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No robust solutions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29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Optional Solutions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656" y="1266384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Model for bad weather (</a:t>
            </a:r>
            <a:r>
              <a:rPr lang="en-US" dirty="0" err="1">
                <a:solidFill>
                  <a:srgbClr val="002060"/>
                </a:solidFill>
              </a:rPr>
              <a:t>Nayar</a:t>
            </a:r>
            <a:r>
              <a:rPr lang="en-US" dirty="0">
                <a:solidFill>
                  <a:srgbClr val="002060"/>
                </a:solidFill>
              </a:rPr>
              <a:t> &amp; Narasimhan)</a:t>
            </a: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No robust solutions:</a:t>
            </a:r>
          </a:p>
          <a:p>
            <a:r>
              <a:rPr lang="en-US" dirty="0">
                <a:solidFill>
                  <a:srgbClr val="002060"/>
                </a:solidFill>
              </a:rPr>
              <a:t>Based on regular photographs (atmosphere) – good for short range in water.</a:t>
            </a:r>
          </a:p>
          <a:p>
            <a:r>
              <a:rPr lang="en-US" dirty="0">
                <a:solidFill>
                  <a:srgbClr val="002060"/>
                </a:solidFill>
              </a:rPr>
              <a:t>Constant</a:t>
            </a:r>
            <a:r>
              <a:rPr lang="he-IL" dirty="0">
                <a:solidFill>
                  <a:srgbClr val="002060"/>
                </a:solidFill>
              </a:rPr>
              <a:t> </a:t>
            </a:r>
            <a:r>
              <a:rPr lang="en-US" dirty="0">
                <a:solidFill>
                  <a:srgbClr val="002060"/>
                </a:solidFill>
              </a:rPr>
              <a:t>RGB Coefficients</a:t>
            </a:r>
            <a:endParaRPr lang="he-IL" dirty="0">
              <a:solidFill>
                <a:srgbClr val="002060"/>
              </a:solidFill>
            </a:endParaRPr>
          </a:p>
          <a:p>
            <a:r>
              <a:rPr lang="en-US" dirty="0">
                <a:solidFill>
                  <a:srgbClr val="002060"/>
                </a:solidFill>
              </a:rPr>
              <a:t>Depth map is needed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5AC48E45-D251-274D-A7E0-1687C8B02E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6241" y="3937808"/>
            <a:ext cx="2340114" cy="144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F0C12EFF-91B0-C041-AF5C-B2B6C95E7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355" y="3937808"/>
            <a:ext cx="2340114" cy="144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E5719288-0CF8-3346-A5AA-41E7D4F3D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355" y="5384256"/>
            <a:ext cx="2340114" cy="144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58CE4A95-6D56-3C45-A4E2-1667394A0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6241" y="5384256"/>
            <a:ext cx="2340114" cy="144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0EEF29-CABD-7448-AB34-63D160B2DD47}"/>
              </a:ext>
            </a:extLst>
          </p:cNvPr>
          <p:cNvSpPr txBox="1"/>
          <p:nvPr/>
        </p:nvSpPr>
        <p:spPr>
          <a:xfrm>
            <a:off x="4411456" y="3897729"/>
            <a:ext cx="29037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Both"/>
            </a:pPr>
            <a:r>
              <a:rPr lang="en-US" dirty="0"/>
              <a:t>                                      (b)</a:t>
            </a:r>
          </a:p>
          <a:p>
            <a:pPr marL="342900" indent="-342900">
              <a:buAutoNum type="alphaLcParenBoth"/>
            </a:pPr>
            <a:endParaRPr lang="en-US" dirty="0"/>
          </a:p>
          <a:p>
            <a:pPr marL="342900" indent="-342900">
              <a:buAutoNum type="alphaLcParenBoth"/>
            </a:pPr>
            <a:endParaRPr lang="en-US" dirty="0"/>
          </a:p>
          <a:p>
            <a:pPr marL="342900" indent="-342900">
              <a:buAutoNum type="alphaLcParenBoth"/>
            </a:pPr>
            <a:endParaRPr lang="en-US" dirty="0"/>
          </a:p>
          <a:p>
            <a:pPr marL="342900" indent="-342900">
              <a:buAutoNum type="alphaLcParenBoth"/>
            </a:pPr>
            <a:endParaRPr lang="en-US" dirty="0"/>
          </a:p>
          <a:p>
            <a:pPr marL="342900" indent="-342900">
              <a:buAutoNum type="alphaLcParenBoth"/>
            </a:pPr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(c)                                        (d)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0EC940-746C-734B-A2CC-6F8D0FF794A4}"/>
              </a:ext>
            </a:extLst>
          </p:cNvPr>
          <p:cNvSpPr txBox="1"/>
          <p:nvPr/>
        </p:nvSpPr>
        <p:spPr>
          <a:xfrm>
            <a:off x="2925620" y="5641092"/>
            <a:ext cx="15782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lphaLcParenBoth"/>
            </a:pPr>
            <a:r>
              <a:rPr lang="en-US" dirty="0"/>
              <a:t>Clear day</a:t>
            </a:r>
          </a:p>
          <a:p>
            <a:pPr marL="342900" indent="-342900">
              <a:buAutoNum type="alphaLcParenBoth"/>
            </a:pPr>
            <a:r>
              <a:rPr lang="en-US" dirty="0"/>
              <a:t>Foggy day</a:t>
            </a:r>
          </a:p>
          <a:p>
            <a:pPr marL="342900" indent="-342900">
              <a:buAutoNum type="alphaLcParenBoth"/>
            </a:pPr>
            <a:r>
              <a:rPr lang="en-US" dirty="0"/>
              <a:t>Depth map</a:t>
            </a:r>
          </a:p>
          <a:p>
            <a:pPr marL="342900" indent="-342900">
              <a:buAutoNum type="alphaLcParenBoth"/>
            </a:pPr>
            <a:r>
              <a:rPr lang="en-US" dirty="0"/>
              <a:t>recovered</a:t>
            </a:r>
          </a:p>
        </p:txBody>
      </p:sp>
    </p:spTree>
    <p:extLst>
      <p:ext uri="{BB962C8B-B14F-4D97-AF65-F5344CB8AC3E}">
        <p14:creationId xmlns:p14="http://schemas.microsoft.com/office/powerpoint/2010/main" val="1202081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Optional Solutions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656" y="1266384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Model for underwater (</a:t>
            </a:r>
            <a:r>
              <a:rPr lang="en-US" dirty="0" err="1">
                <a:solidFill>
                  <a:srgbClr val="002060"/>
                </a:solidFill>
              </a:rPr>
              <a:t>Schechner</a:t>
            </a:r>
            <a:r>
              <a:rPr lang="en-US" dirty="0">
                <a:solidFill>
                  <a:srgbClr val="002060"/>
                </a:solidFill>
              </a:rPr>
              <a:t> &amp; </a:t>
            </a:r>
            <a:r>
              <a:rPr lang="en-US" dirty="0" err="1">
                <a:solidFill>
                  <a:srgbClr val="002060"/>
                </a:solidFill>
              </a:rPr>
              <a:t>Karpel</a:t>
            </a:r>
            <a:r>
              <a:rPr lang="en-US" dirty="0">
                <a:solidFill>
                  <a:srgbClr val="002060"/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No robust solutions:</a:t>
            </a:r>
          </a:p>
          <a:p>
            <a:r>
              <a:rPr lang="en-US" dirty="0">
                <a:solidFill>
                  <a:srgbClr val="002060"/>
                </a:solidFill>
              </a:rPr>
              <a:t>Additional information needed – 3D structure</a:t>
            </a:r>
          </a:p>
          <a:p>
            <a:r>
              <a:rPr lang="en-US" dirty="0">
                <a:solidFill>
                  <a:srgbClr val="002060"/>
                </a:solidFill>
              </a:rPr>
              <a:t>Based on synthetic data</a:t>
            </a:r>
          </a:p>
          <a:p>
            <a:r>
              <a:rPr lang="en-US" dirty="0">
                <a:solidFill>
                  <a:srgbClr val="002060"/>
                </a:solidFill>
              </a:rPr>
              <a:t>Constant Coefficients.</a:t>
            </a:r>
          </a:p>
          <a:p>
            <a:endParaRPr lang="he-IL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2070988-D8D7-C14F-922B-8636E07B0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4122" y="3048000"/>
            <a:ext cx="4042506" cy="3731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9975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Optional Solutions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656" y="1266384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Dehazing</a:t>
            </a:r>
          </a:p>
          <a:p>
            <a:r>
              <a:rPr lang="en-US" dirty="0">
                <a:solidFill>
                  <a:srgbClr val="002060"/>
                </a:solidFill>
              </a:rPr>
              <a:t>Based on synthetic data</a:t>
            </a:r>
          </a:p>
          <a:p>
            <a:endParaRPr lang="he-IL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152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Optional Solutions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No robust solutions:</a:t>
            </a:r>
          </a:p>
          <a:p>
            <a:r>
              <a:rPr lang="en-US" dirty="0">
                <a:solidFill>
                  <a:srgbClr val="002060"/>
                </a:solidFill>
              </a:rPr>
              <a:t>Based on regular photographs (atmosphere) – good for short range in water.</a:t>
            </a:r>
          </a:p>
          <a:p>
            <a:r>
              <a:rPr lang="en-US" dirty="0">
                <a:solidFill>
                  <a:srgbClr val="002060"/>
                </a:solidFill>
              </a:rPr>
              <a:t>Model for bad weather (</a:t>
            </a:r>
            <a:r>
              <a:rPr lang="en-US" dirty="0" err="1">
                <a:solidFill>
                  <a:srgbClr val="002060"/>
                </a:solidFill>
              </a:rPr>
              <a:t>Nayar</a:t>
            </a:r>
            <a:r>
              <a:rPr lang="en-US" dirty="0">
                <a:solidFill>
                  <a:srgbClr val="002060"/>
                </a:solidFill>
              </a:rPr>
              <a:t> &amp; Narasimhan)</a:t>
            </a:r>
          </a:p>
          <a:p>
            <a:r>
              <a:rPr lang="en-US" dirty="0">
                <a:solidFill>
                  <a:srgbClr val="002060"/>
                </a:solidFill>
              </a:rPr>
              <a:t>Unstable, too sensitive.</a:t>
            </a:r>
          </a:p>
          <a:p>
            <a:r>
              <a:rPr lang="en-US" dirty="0">
                <a:solidFill>
                  <a:srgbClr val="002060"/>
                </a:solidFill>
              </a:rPr>
              <a:t>Additional information needed – 3D structure</a:t>
            </a:r>
          </a:p>
          <a:p>
            <a:r>
              <a:rPr lang="en-US" dirty="0" err="1">
                <a:solidFill>
                  <a:srgbClr val="002060"/>
                </a:solidFill>
              </a:rPr>
              <a:t>Coeffs</a:t>
            </a:r>
            <a:r>
              <a:rPr lang="en-US" dirty="0">
                <a:solidFill>
                  <a:srgbClr val="002060"/>
                </a:solidFill>
              </a:rPr>
              <a:t> not based on wavelength/depth</a:t>
            </a:r>
          </a:p>
          <a:p>
            <a:r>
              <a:rPr lang="en-US" dirty="0">
                <a:solidFill>
                  <a:srgbClr val="002060"/>
                </a:solidFill>
              </a:rPr>
              <a:t>Based on synthetic data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639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Chosen solution: Block Diagram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A detailed explanation about the chosen solution – a block diagram </a:t>
            </a:r>
            <a:r>
              <a:rPr lang="en-US" u="sng" dirty="0">
                <a:solidFill>
                  <a:srgbClr val="002060"/>
                </a:solidFill>
              </a:rPr>
              <a:t>is a very good way </a:t>
            </a:r>
            <a:r>
              <a:rPr lang="en-US" dirty="0">
                <a:solidFill>
                  <a:srgbClr val="002060"/>
                </a:solidFill>
              </a:rPr>
              <a:t>to start with, probably followed with a few more slides describing the solution and maybe more diagrams for details if needed</a:t>
            </a:r>
            <a:endParaRPr lang="he-IL" dirty="0">
              <a:solidFill>
                <a:srgbClr val="00206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D9778-10B4-40FB-B4E4-44FA89A8663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35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46278</TotalTime>
  <Words>453</Words>
  <Application>Microsoft Macintosh PowerPoint</Application>
  <PresentationFormat>On-screen Show (4:3)</PresentationFormat>
  <Paragraphs>93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Cambria Math</vt:lpstr>
      <vt:lpstr>Office Theme</vt:lpstr>
      <vt:lpstr>Custom Design</vt:lpstr>
      <vt:lpstr>Midterm Presentation  Color restoration of underwater images</vt:lpstr>
      <vt:lpstr>Presentation Outline</vt:lpstr>
      <vt:lpstr>Project Goal</vt:lpstr>
      <vt:lpstr>Background</vt:lpstr>
      <vt:lpstr>Optional Solutions</vt:lpstr>
      <vt:lpstr>Optional Solutions</vt:lpstr>
      <vt:lpstr>Optional Solutions</vt:lpstr>
      <vt:lpstr>Optional Solutions</vt:lpstr>
      <vt:lpstr>Chosen solution: Block Diagram</vt:lpstr>
      <vt:lpstr>Chosen solution: details</vt:lpstr>
      <vt:lpstr>Results</vt:lpstr>
      <vt:lpstr>Summary</vt:lpstr>
      <vt:lpstr>Conclusions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פרוייקט פיתוח אלגורית'ם לזיהוי אנשים בתמונות</dc:title>
  <dc:creator>Idan Burstein</dc:creator>
  <cp:lastModifiedBy>Ofer Hazut</cp:lastModifiedBy>
  <cp:revision>607</cp:revision>
  <cp:lastPrinted>2014-09-21T12:04:19Z</cp:lastPrinted>
  <dcterms:created xsi:type="dcterms:W3CDTF">2012-05-28T18:42:10Z</dcterms:created>
  <dcterms:modified xsi:type="dcterms:W3CDTF">2019-12-05T17:06:16Z</dcterms:modified>
</cp:coreProperties>
</file>

<file path=docProps/thumbnail.jpeg>
</file>